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2" r:id="rId2"/>
    <p:sldId id="256" r:id="rId3"/>
    <p:sldId id="257" r:id="rId4"/>
    <p:sldId id="258" r:id="rId5"/>
    <p:sldId id="263" r:id="rId6"/>
    <p:sldId id="264" r:id="rId7"/>
    <p:sldId id="265" r:id="rId8"/>
    <p:sldId id="268" r:id="rId9"/>
    <p:sldId id="259" r:id="rId10"/>
    <p:sldId id="266" r:id="rId11"/>
    <p:sldId id="260"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D147354-F800-434C-A8D8-D6E6A5F63033}"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27019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D147354-F800-434C-A8D8-D6E6A5F63033}"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161909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D147354-F800-434C-A8D8-D6E6A5F63033}"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05EBD-352C-439C-B9B1-E36C38D4E1A3}" type="slidenum">
              <a:rPr lang="en-US" smtClean="0"/>
              <a:t>‹#›</a:t>
            </a:fld>
            <a:endParaRPr lang="en-US"/>
          </a:p>
        </p:txBody>
      </p:sp>
    </p:spTree>
    <p:extLst>
      <p:ext uri="{BB962C8B-B14F-4D97-AF65-F5344CB8AC3E}">
        <p14:creationId xmlns:p14="http://schemas.microsoft.com/office/powerpoint/2010/main" val="393296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D147354-F800-434C-A8D8-D6E6A5F63033}"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309069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147354-F800-434C-A8D8-D6E6A5F63033}"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295582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D147354-F800-434C-A8D8-D6E6A5F63033}"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326751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D147354-F800-434C-A8D8-D6E6A5F63033}" type="datetimeFigureOut">
              <a:rPr lang="en-US" smtClean="0"/>
              <a:pPr/>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182824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D147354-F800-434C-A8D8-D6E6A5F63033}" type="datetimeFigureOut">
              <a:rPr lang="en-US" smtClean="0"/>
              <a:pPr/>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42736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47354-F800-434C-A8D8-D6E6A5F63033}"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05EBD-352C-439C-B9B1-E36C38D4E1A3}" type="slidenum">
              <a:rPr lang="en-US" smtClean="0"/>
              <a:t>‹#›</a:t>
            </a:fld>
            <a:endParaRPr lang="en-US"/>
          </a:p>
        </p:txBody>
      </p:sp>
    </p:spTree>
    <p:extLst>
      <p:ext uri="{BB962C8B-B14F-4D97-AF65-F5344CB8AC3E}">
        <p14:creationId xmlns:p14="http://schemas.microsoft.com/office/powerpoint/2010/main" val="14564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47354-F800-434C-A8D8-D6E6A5F63033}"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05EBD-352C-439C-B9B1-E36C38D4E1A3}" type="slidenum">
              <a:rPr lang="en-US" smtClean="0"/>
              <a:pPr/>
              <a:t>‹#›</a:t>
            </a:fld>
            <a:endParaRPr lang="en-US"/>
          </a:p>
        </p:txBody>
      </p:sp>
    </p:spTree>
    <p:extLst>
      <p:ext uri="{BB962C8B-B14F-4D97-AF65-F5344CB8AC3E}">
        <p14:creationId xmlns:p14="http://schemas.microsoft.com/office/powerpoint/2010/main" val="320235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147354-F800-434C-A8D8-D6E6A5F63033}"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05EBD-352C-439C-B9B1-E36C38D4E1A3}" type="slidenum">
              <a:rPr lang="en-US" smtClean="0"/>
              <a:t>‹#›</a:t>
            </a:fld>
            <a:endParaRPr lang="en-US"/>
          </a:p>
        </p:txBody>
      </p:sp>
    </p:spTree>
    <p:extLst>
      <p:ext uri="{BB962C8B-B14F-4D97-AF65-F5344CB8AC3E}">
        <p14:creationId xmlns:p14="http://schemas.microsoft.com/office/powerpoint/2010/main" val="269774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D147354-F800-434C-A8D8-D6E6A5F63033}" type="datetimeFigureOut">
              <a:rPr lang="en-US" smtClean="0"/>
              <a:pPr/>
              <a:t>9/30/2020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605EBD-352C-439C-B9B1-E36C38D4E1A3}" type="slidenum">
              <a:rPr lang="en-US" smtClean="0"/>
              <a:pPr/>
              <a:t>‹#›</a:t>
            </a:fld>
            <a:endParaRPr lang="en-US"/>
          </a:p>
        </p:txBody>
      </p:sp>
    </p:spTree>
    <p:extLst>
      <p:ext uri="{BB962C8B-B14F-4D97-AF65-F5344CB8AC3E}">
        <p14:creationId xmlns:p14="http://schemas.microsoft.com/office/powerpoint/2010/main" val="15740927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hyperlink" Target="&#1585;&#1575;&#1607;&#1606;&#1605;&#1575;&#1740;%20&#1575;&#1589;&#1608;&#1604;%20&#1582;&#1608;&#1583;&#1605;&#1585;&#1575;&#1602;&#1576;&#1578;&#1740;%20&#1583;&#1585;%20&#1587;&#1604;&#1575;&#1605;&#1578;.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7.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8.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685800" y="762000"/>
            <a:ext cx="7772400" cy="5334000"/>
          </a:xfrm>
          <a:solidFill>
            <a:schemeClr val="bg1"/>
          </a:solidFill>
        </p:spPr>
        <p:style>
          <a:lnRef idx="1">
            <a:schemeClr val="dk1"/>
          </a:lnRef>
          <a:fillRef idx="2">
            <a:schemeClr val="dk1"/>
          </a:fillRef>
          <a:effectRef idx="1">
            <a:schemeClr val="dk1"/>
          </a:effectRef>
          <a:fontRef idx="minor">
            <a:schemeClr val="dk1"/>
          </a:fontRef>
        </p:style>
        <p:txBody>
          <a:bodyPr/>
          <a:lstStyle/>
          <a:p>
            <a:endParaRPr lang="fa-IR" b="1" dirty="0" smtClean="0">
              <a:solidFill>
                <a:schemeClr val="tx1"/>
              </a:solidFill>
              <a:cs typeface="B Yagut" panose="00000400000000000000" pitchFamily="2" charset="-78"/>
            </a:endParaRPr>
          </a:p>
          <a:p>
            <a:r>
              <a:rPr lang="fa-IR" b="1" dirty="0" smtClean="0">
                <a:solidFill>
                  <a:schemeClr val="tx1"/>
                </a:solidFill>
                <a:cs typeface="B Yagut" panose="00000400000000000000" pitchFamily="2" charset="-78"/>
              </a:rPr>
              <a:t>خود مراقبتی برای کودکان قربانی بدرفتاری</a:t>
            </a:r>
            <a:endParaRPr lang="en-US"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429001"/>
            <a:ext cx="3581400" cy="2583872"/>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172200"/>
            <a:ext cx="609600" cy="609600"/>
          </a:xfrm>
          <a:prstGeom prst="rect">
            <a:avLst/>
          </a:prstGeom>
        </p:spPr>
      </p:pic>
    </p:spTree>
    <p:extLst>
      <p:ext uri="{BB962C8B-B14F-4D97-AF65-F5344CB8AC3E}">
        <p14:creationId xmlns:p14="http://schemas.microsoft.com/office/powerpoint/2010/main" val="594808570"/>
      </p:ext>
    </p:extLst>
  </p:cSld>
  <p:clrMapOvr>
    <a:masterClrMapping/>
  </p:clrMapOvr>
  <mc:AlternateContent xmlns:mc="http://schemas.openxmlformats.org/markup-compatibility/2006" xmlns:p14="http://schemas.microsoft.com/office/powerpoint/2010/main">
    <mc:Choice Requires="p14">
      <p:transition spd="slow" p14:dur="2000" advTm="8613"/>
    </mc:Choice>
    <mc:Fallback xmlns="">
      <p:transition spd="slow" advTm="8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rtl="1"/>
            <a:r>
              <a:rPr lang="fa-IR" sz="4000" b="1" dirty="0" smtClean="0">
                <a:cs typeface="B Yagut" panose="00000400000000000000" pitchFamily="2" charset="-78"/>
              </a:rPr>
              <a:t>پرسش و تمرین</a:t>
            </a:r>
            <a:endParaRPr lang="en-US" sz="4000" b="1" dirty="0">
              <a:cs typeface="B Yagut" panose="00000400000000000000" pitchFamily="2" charset="-78"/>
            </a:endParaRPr>
          </a:p>
        </p:txBody>
      </p:sp>
      <p:sp>
        <p:nvSpPr>
          <p:cNvPr id="8" name="Content Placeholder 7"/>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r>
              <a:rPr lang="fa-IR" sz="2800" dirty="0" smtClean="0">
                <a:cs typeface="B Yagut" panose="00000400000000000000" pitchFamily="2" charset="-78"/>
              </a:rPr>
              <a:t>1- بدرفتاری درکودکان را شرح دهید؟</a:t>
            </a:r>
          </a:p>
          <a:p>
            <a:pPr marL="0" indent="0" algn="r" rtl="1">
              <a:buNone/>
            </a:pPr>
            <a:r>
              <a:rPr lang="fa-IR" sz="2800" dirty="0" smtClean="0">
                <a:cs typeface="B Yagut" panose="00000400000000000000" pitchFamily="2" charset="-78"/>
              </a:rPr>
              <a:t>2- روش های بدرفتاری با کودکان راذکر نمایید؟</a:t>
            </a:r>
          </a:p>
          <a:p>
            <a:pPr marL="0" indent="0" algn="r" rtl="1">
              <a:buNone/>
            </a:pPr>
            <a:r>
              <a:rPr lang="fa-IR" sz="2800" dirty="0" smtClean="0">
                <a:cs typeface="B Yagut" panose="00000400000000000000" pitchFamily="2" charset="-78"/>
              </a:rPr>
              <a:t>3- چند مورد از اثرات طولانی مدت سؤاستفاده از کودکان را بیان نمایید؟</a:t>
            </a:r>
          </a:p>
          <a:p>
            <a:pPr marL="0" indent="0" algn="r" rtl="1">
              <a:buNone/>
            </a:pPr>
            <a:r>
              <a:rPr lang="fa-IR" sz="2800" dirty="0" smtClean="0">
                <a:cs typeface="B Yagut" panose="00000400000000000000" pitchFamily="2" charset="-78"/>
              </a:rPr>
              <a:t>4- اقدامات اولیه درغلبه براثرات ناشی از سؤرفتاربا کودکان را توضیح دهید ؟</a:t>
            </a:r>
          </a:p>
          <a:p>
            <a:pPr marL="0" indent="0" algn="r" rtl="1">
              <a:buNone/>
            </a:pPr>
            <a:endParaRPr lang="fa-IR" sz="2800" dirty="0" smtClean="0">
              <a:cs typeface="B Yagut" panose="00000400000000000000" pitchFamily="2" charset="-78"/>
            </a:endParaRPr>
          </a:p>
          <a:p>
            <a:pPr marL="0" indent="0" algn="r" rtl="1">
              <a:buNone/>
            </a:pPr>
            <a:endParaRPr lang="fa-IR" sz="2800" dirty="0" smtClean="0">
              <a:cs typeface="B Yagut" panose="00000400000000000000" pitchFamily="2" charset="-78"/>
            </a:endParaRPr>
          </a:p>
          <a:p>
            <a:pPr marL="0" indent="0" algn="r" rtl="1">
              <a:buNone/>
            </a:pPr>
            <a:endParaRPr lang="en-US" sz="2800" dirty="0">
              <a:cs typeface="B Yagut" panose="00000400000000000000" pitchFamily="2" charset="-78"/>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84942892"/>
      </p:ext>
    </p:extLst>
  </p:cSld>
  <p:clrMapOvr>
    <a:masterClrMapping/>
  </p:clrMapOvr>
  <mc:AlternateContent xmlns:mc="http://schemas.openxmlformats.org/markup-compatibility/2006" xmlns:p14="http://schemas.microsoft.com/office/powerpoint/2010/main">
    <mc:Choice Requires="p14">
      <p:transition spd="slow" p14:dur="2000" advTm="33366"/>
    </mc:Choice>
    <mc:Fallback xmlns="">
      <p:transition spd="slow" advTm="33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rtl="1"/>
            <a:r>
              <a:rPr lang="fa-IR" b="1" dirty="0" smtClean="0">
                <a:cs typeface="B Yagut" panose="00000400000000000000" pitchFamily="2" charset="-78"/>
              </a:rPr>
              <a:t>فهرست منابع</a:t>
            </a:r>
            <a:endParaRPr lang="en-US" b="1" dirty="0">
              <a:cs typeface="B Yagut" panose="00000400000000000000" pitchFamily="2" charset="-78"/>
            </a:endParaRPr>
          </a:p>
        </p:txBody>
      </p:sp>
      <p:sp>
        <p:nvSpPr>
          <p:cNvPr id="8" name="Content Placeholder 7"/>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r>
              <a:rPr lang="fa-IR" dirty="0">
                <a:solidFill>
                  <a:prstClr val="black"/>
                </a:solidFill>
                <a:cs typeface="B Yagut" panose="00000400000000000000" pitchFamily="2" charset="-78"/>
                <a:hlinkClick r:id="rId2" action="ppaction://hlinkfile"/>
              </a:rPr>
              <a:t>دفتر سلامت روانی، اجتماعی واعتیاد. راهنمای اصول خود مراقبتی درسلامت روان ویژه سفیران سلامت. وزارت بهداشت ، درمان و آموزش پزشکی، جلالی ندوشن، امیرحسین . خادم الرضا ، نوشین. ناصربخت ،مرتضی </a:t>
            </a:r>
            <a:r>
              <a:rPr lang="fa-IR" dirty="0">
                <a:solidFill>
                  <a:prstClr val="black"/>
                </a:solidFill>
                <a:cs typeface="B Yagut" panose="00000400000000000000" pitchFamily="2" charset="-78"/>
              </a:rPr>
              <a:t>.</a:t>
            </a:r>
            <a:r>
              <a:rPr lang="fa-IR" dirty="0">
                <a:solidFill>
                  <a:srgbClr val="0000FF"/>
                </a:solidFill>
                <a:cs typeface="B Yagut" panose="00000400000000000000" pitchFamily="2" charset="-78"/>
              </a:rPr>
              <a:t>تهران</a:t>
            </a:r>
            <a:endParaRPr lang="en-US" dirty="0">
              <a:solidFill>
                <a:srgbClr val="FF0000"/>
              </a:solidFill>
              <a:cs typeface="B Yagut" panose="00000400000000000000" pitchFamily="2" charset="-78"/>
            </a:endParaRPr>
          </a:p>
        </p:txBody>
      </p:sp>
    </p:spTree>
    <p:extLst>
      <p:ext uri="{BB962C8B-B14F-4D97-AF65-F5344CB8AC3E}">
        <p14:creationId xmlns:p14="http://schemas.microsoft.com/office/powerpoint/2010/main" val="3467466977"/>
      </p:ext>
    </p:extLst>
  </p:cSld>
  <p:clrMapOvr>
    <a:masterClrMapping/>
  </p:clrMapOvr>
  <mc:AlternateContent xmlns:mc="http://schemas.openxmlformats.org/markup-compatibility/2006" xmlns:p14="http://schemas.microsoft.com/office/powerpoint/2010/main">
    <mc:Choice Requires="p14">
      <p:transition spd="slow" p14:dur="2000" advTm="7"/>
    </mc:Choice>
    <mc:Fallback xmlns="">
      <p:transition spd="slow" advTm="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1447800"/>
            <a:ext cx="7772400" cy="1470025"/>
          </a:xfrm>
        </p:spPr>
        <p:txBody>
          <a:bodyPr>
            <a:normAutofit fontScale="90000"/>
          </a:bodyPr>
          <a:lstStyle/>
          <a:p>
            <a:pPr rtl="1"/>
            <a:r>
              <a:rPr lang="fa-IR" b="1" dirty="0" smtClean="0">
                <a:cs typeface="B Yagut" panose="00000400000000000000" pitchFamily="2" charset="-78"/>
              </a:rPr>
              <a:t> لطفاً نظرات و پیشنهادات خود پیرامون این بسته آموزشی را به آدرس زیر ارسال کنید</a:t>
            </a:r>
            <a:endParaRPr lang="en-US" b="1" dirty="0">
              <a:cs typeface="B Yagut" panose="00000400000000000000" pitchFamily="2" charset="-78"/>
            </a:endParaRPr>
          </a:p>
        </p:txBody>
      </p:sp>
      <p:sp>
        <p:nvSpPr>
          <p:cNvPr id="5" name="Subtitle 4"/>
          <p:cNvSpPr>
            <a:spLocks noGrp="1"/>
          </p:cNvSpPr>
          <p:nvPr>
            <p:ph type="subTitle" idx="1"/>
          </p:nvPr>
        </p:nvSpPr>
        <p:spPr>
          <a:xfrm>
            <a:off x="1371600" y="3200400"/>
            <a:ext cx="6400800" cy="1752600"/>
          </a:xfrm>
        </p:spPr>
        <p:txBody>
          <a:bodyPr>
            <a:normAutofit fontScale="70000" lnSpcReduction="20000"/>
          </a:bodyPr>
          <a:lstStyle/>
          <a:p>
            <a:pPr algn="r" rtl="1"/>
            <a:r>
              <a:rPr lang="fa-IR" dirty="0" smtClean="0">
                <a:solidFill>
                  <a:schemeClr val="tx1"/>
                </a:solidFill>
                <a:cs typeface="B Yagut" panose="00000400000000000000" pitchFamily="2" charset="-78"/>
              </a:rPr>
              <a:t> دانشگاه علوم پزشکی و خدمات بهداشتی </a:t>
            </a:r>
            <a:r>
              <a:rPr lang="fa-IR" smtClean="0">
                <a:solidFill>
                  <a:schemeClr val="tx1"/>
                </a:solidFill>
                <a:cs typeface="B Yagut" panose="00000400000000000000" pitchFamily="2" charset="-78"/>
              </a:rPr>
              <a:t>درمانی جندی شاپور اهواز</a:t>
            </a:r>
            <a:endParaRPr lang="fa-IR" dirty="0" smtClean="0">
              <a:solidFill>
                <a:schemeClr val="tx1"/>
              </a:solidFill>
              <a:cs typeface="B Yagut" panose="00000400000000000000" pitchFamily="2" charset="-78"/>
            </a:endParaRPr>
          </a:p>
          <a:p>
            <a:pPr algn="r" rtl="1"/>
            <a:r>
              <a:rPr lang="fa-IR" dirty="0" smtClean="0">
                <a:solidFill>
                  <a:schemeClr val="tx1"/>
                </a:solidFill>
                <a:cs typeface="B Yagut" panose="00000400000000000000" pitchFamily="2" charset="-78"/>
              </a:rPr>
              <a:t>یا</a:t>
            </a:r>
          </a:p>
          <a:p>
            <a:pPr algn="r" rtl="1"/>
            <a:r>
              <a:rPr lang="fa-IR" dirty="0" smtClean="0">
                <a:solidFill>
                  <a:schemeClr val="tx1"/>
                </a:solidFill>
                <a:cs typeface="B Yagut" panose="00000400000000000000" pitchFamily="2" charset="-78"/>
              </a:rPr>
              <a:t> پست الکترونیک............</a:t>
            </a:r>
            <a:r>
              <a:rPr lang="fa-IR" i="1" dirty="0" smtClean="0">
                <a:solidFill>
                  <a:schemeClr val="tx1"/>
                </a:solidFill>
                <a:cs typeface="B Yagut" panose="00000400000000000000" pitchFamily="2" charset="-78"/>
              </a:rPr>
              <a:t>( این مورد اختیاری است. یعنی اگر مربی خواست و ایمیل سازمانی برای آموزش بهورزی بود بنویسید)</a:t>
            </a:r>
            <a:endParaRPr lang="en-US" i="1" dirty="0">
              <a:solidFill>
                <a:schemeClr val="tx1"/>
              </a:solidFill>
              <a:cs typeface="B Yagut" panose="00000400000000000000" pitchFamily="2" charset="-78"/>
            </a:endParaRPr>
          </a:p>
        </p:txBody>
      </p:sp>
    </p:spTree>
    <p:extLst>
      <p:ext uri="{BB962C8B-B14F-4D97-AF65-F5344CB8AC3E}">
        <p14:creationId xmlns:p14="http://schemas.microsoft.com/office/powerpoint/2010/main" val="2963053476"/>
      </p:ext>
    </p:extLst>
  </p:cSld>
  <p:clrMapOvr>
    <a:masterClrMapping/>
  </p:clrMapOvr>
  <mc:AlternateContent xmlns:mc="http://schemas.openxmlformats.org/markup-compatibility/2006" xmlns:p14="http://schemas.microsoft.com/office/powerpoint/2010/main">
    <mc:Choice Requires="p14">
      <p:transition spd="slow" p14:dur="2000" advTm="877"/>
    </mc:Choice>
    <mc:Fallback xmlns="">
      <p:transition spd="slow" advTm="87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b="1" dirty="0" smtClean="0">
                <a:cs typeface="B Yagut" panose="00000400000000000000" pitchFamily="2" charset="-78"/>
              </a:rPr>
              <a:t> </a:t>
            </a:r>
            <a:endParaRPr lang="en-US" b="1" dirty="0">
              <a:cs typeface="B Yagut" panose="00000400000000000000" pitchFamily="2" charset="-78"/>
            </a:endParaRPr>
          </a:p>
        </p:txBody>
      </p:sp>
      <p:sp>
        <p:nvSpPr>
          <p:cNvPr id="5" name="Text Placeholder 4"/>
          <p:cNvSpPr>
            <a:spLocks noGrp="1"/>
          </p:cNvSpPr>
          <p:nvPr>
            <p:ph type="body" idx="1"/>
          </p:nvPr>
        </p:nvSpPr>
        <p:spPr>
          <a:xfrm>
            <a:off x="533400" y="1535113"/>
            <a:ext cx="4267200" cy="639762"/>
          </a:xfrm>
        </p:spPr>
        <p:style>
          <a:lnRef idx="2">
            <a:schemeClr val="dk1"/>
          </a:lnRef>
          <a:fillRef idx="1">
            <a:schemeClr val="lt1"/>
          </a:fillRef>
          <a:effectRef idx="0">
            <a:schemeClr val="dk1"/>
          </a:effectRef>
          <a:fontRef idx="minor">
            <a:schemeClr val="dk1"/>
          </a:fontRef>
        </p:style>
        <p:txBody>
          <a:bodyPr/>
          <a:lstStyle/>
          <a:p>
            <a:pPr algn="ctr" rtl="1"/>
            <a:r>
              <a:rPr lang="fa-IR" dirty="0" smtClean="0">
                <a:cs typeface="B Yagut" panose="00000400000000000000" pitchFamily="2" charset="-78"/>
              </a:rPr>
              <a:t>مشخصات مدرس </a:t>
            </a:r>
            <a:r>
              <a:rPr lang="fa-IR" dirty="0"/>
              <a:t>:</a:t>
            </a:r>
            <a:endParaRPr lang="fa-IR" dirty="0" smtClean="0">
              <a:cs typeface="B Yagut" panose="00000400000000000000" pitchFamily="2" charset="-78"/>
            </a:endParaRPr>
          </a:p>
        </p:txBody>
      </p:sp>
      <p:sp>
        <p:nvSpPr>
          <p:cNvPr id="6" name="Content Placeholder 5"/>
          <p:cNvSpPr>
            <a:spLocks noGrp="1"/>
          </p:cNvSpPr>
          <p:nvPr>
            <p:ph sz="half" idx="2"/>
          </p:nvPr>
        </p:nvSpPr>
        <p:spPr>
          <a:xfrm>
            <a:off x="533400" y="2174875"/>
            <a:ext cx="4267200" cy="3951288"/>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endParaRPr lang="fa-IR" sz="1800" dirty="0" smtClean="0">
              <a:cs typeface="B Yagut" panose="00000400000000000000" pitchFamily="2" charset="-78"/>
            </a:endParaRPr>
          </a:p>
          <a:p>
            <a:pPr algn="r" rtl="1"/>
            <a:endParaRPr lang="fa-IR" sz="1800" dirty="0" smtClean="0">
              <a:cs typeface="B Yagut" panose="00000400000000000000" pitchFamily="2" charset="-78"/>
            </a:endParaRPr>
          </a:p>
          <a:p>
            <a:pPr algn="r" rtl="1"/>
            <a:endParaRPr lang="fa-IR" sz="1800" dirty="0" smtClean="0">
              <a:cs typeface="B Yagut" panose="00000400000000000000" pitchFamily="2" charset="-78"/>
            </a:endParaRPr>
          </a:p>
          <a:p>
            <a:pPr algn="r" rtl="1"/>
            <a:endParaRPr lang="fa-IR" sz="1800" dirty="0" smtClean="0">
              <a:cs typeface="B Yagut" panose="00000400000000000000" pitchFamily="2" charset="-78"/>
            </a:endParaRPr>
          </a:p>
          <a:p>
            <a:pPr marL="0" indent="0" algn="r" rtl="1">
              <a:buNone/>
            </a:pPr>
            <a:endParaRPr lang="fa-IR" sz="1800" dirty="0">
              <a:cs typeface="B Yagut" panose="00000400000000000000" pitchFamily="2" charset="-78"/>
            </a:endParaRPr>
          </a:p>
          <a:p>
            <a:pPr marL="0" indent="0" algn="ctr" rtl="1">
              <a:buNone/>
            </a:pPr>
            <a:r>
              <a:rPr lang="fa-IR" sz="1800" dirty="0" smtClean="0">
                <a:solidFill>
                  <a:schemeClr val="tx1"/>
                </a:solidFill>
                <a:cs typeface="B Yagut" panose="00000400000000000000" pitchFamily="2" charset="-78"/>
              </a:rPr>
              <a:t> </a:t>
            </a:r>
            <a:r>
              <a:rPr lang="fa-IR" sz="1800" dirty="0" smtClean="0">
                <a:solidFill>
                  <a:schemeClr val="tx1"/>
                </a:solidFill>
              </a:rPr>
              <a:t>حسین بیگدلی</a:t>
            </a:r>
            <a:endParaRPr lang="fa-IR" sz="1800" dirty="0" smtClean="0">
              <a:solidFill>
                <a:schemeClr val="tx1"/>
              </a:solidFill>
              <a:cs typeface="B Yagut" panose="00000400000000000000" pitchFamily="2" charset="-78"/>
            </a:endParaRPr>
          </a:p>
          <a:p>
            <a:pPr marL="0" indent="0" algn="ctr" rtl="1">
              <a:buNone/>
            </a:pPr>
            <a:r>
              <a:rPr lang="fa-IR" sz="1800" dirty="0" smtClean="0">
                <a:solidFill>
                  <a:schemeClr val="tx1"/>
                </a:solidFill>
                <a:cs typeface="B Yagut" panose="00000400000000000000" pitchFamily="2" charset="-78"/>
              </a:rPr>
              <a:t>کارشناس</a:t>
            </a:r>
            <a:r>
              <a:rPr lang="fa-IR" sz="1800" dirty="0" smtClean="0">
                <a:solidFill>
                  <a:schemeClr val="tx1"/>
                </a:solidFill>
              </a:rPr>
              <a:t>بهداشت عمومی </a:t>
            </a:r>
            <a:endParaRPr lang="fa-IR" sz="1800" dirty="0" smtClean="0">
              <a:solidFill>
                <a:schemeClr val="tx1"/>
              </a:solidFill>
              <a:cs typeface="B Yagut" panose="00000400000000000000" pitchFamily="2" charset="-78"/>
            </a:endParaRPr>
          </a:p>
          <a:p>
            <a:pPr marL="0" indent="0" algn="ctr" rtl="1">
              <a:buNone/>
            </a:pPr>
            <a:r>
              <a:rPr lang="fa-IR" sz="1600" dirty="0" smtClean="0">
                <a:solidFill>
                  <a:schemeClr val="tx1"/>
                </a:solidFill>
                <a:cs typeface="B Yagut" panose="00000400000000000000" pitchFamily="2" charset="-78"/>
              </a:rPr>
              <a:t>مربی مرکزآموزش بهورزی</a:t>
            </a:r>
            <a:r>
              <a:rPr lang="en-US" sz="1600" dirty="0" smtClean="0">
                <a:solidFill>
                  <a:schemeClr val="tx1"/>
                </a:solidFill>
                <a:cs typeface="B Yagut" panose="00000400000000000000" pitchFamily="2" charset="-78"/>
              </a:rPr>
              <a:t> </a:t>
            </a:r>
            <a:r>
              <a:rPr lang="fa-IR" sz="1600" dirty="0" smtClean="0">
                <a:solidFill>
                  <a:schemeClr val="tx1"/>
                </a:solidFill>
                <a:cs typeface="B Yagut" panose="00000400000000000000" pitchFamily="2" charset="-78"/>
              </a:rPr>
              <a:t>و بازآموزی برنامه های سلامت  شهرستان</a:t>
            </a:r>
            <a:r>
              <a:rPr lang="fa-IR" sz="1600" dirty="0" smtClean="0">
                <a:solidFill>
                  <a:schemeClr val="tx1"/>
                </a:solidFill>
              </a:rPr>
              <a:t> رامهرمز</a:t>
            </a:r>
          </a:p>
          <a:p>
            <a:pPr algn="ctr" rtl="1"/>
            <a:r>
              <a:rPr lang="fa-IR" sz="1800" dirty="0" smtClean="0">
                <a:solidFill>
                  <a:schemeClr val="tx1"/>
                </a:solidFill>
                <a:cs typeface="B Yagut" panose="00000400000000000000" pitchFamily="2" charset="-78"/>
              </a:rPr>
              <a:t> دانشگاه علوم پزشکی و خدمات بهداشتی درمانی</a:t>
            </a:r>
            <a:r>
              <a:rPr lang="fa-IR" sz="1800" dirty="0">
                <a:solidFill>
                  <a:schemeClr val="tx1"/>
                </a:solidFill>
              </a:rPr>
              <a:t> </a:t>
            </a:r>
            <a:r>
              <a:rPr lang="fa-IR" sz="1800" dirty="0" smtClean="0">
                <a:solidFill>
                  <a:schemeClr val="tx1"/>
                </a:solidFill>
              </a:rPr>
              <a:t>جندی شاپور اهواز </a:t>
            </a:r>
            <a:endParaRPr lang="fa-IR" sz="1800" dirty="0" smtClean="0">
              <a:solidFill>
                <a:schemeClr val="tx1"/>
              </a:solidFill>
              <a:cs typeface="B Yagut" panose="00000400000000000000" pitchFamily="2" charset="-78"/>
            </a:endParaRPr>
          </a:p>
          <a:p>
            <a:pPr algn="r" rtl="1"/>
            <a:endParaRPr lang="en-US" sz="2000" dirty="0">
              <a:cs typeface="B Yagut" panose="00000400000000000000" pitchFamily="2" charset="-78"/>
            </a:endParaRPr>
          </a:p>
        </p:txBody>
      </p:sp>
      <p:sp>
        <p:nvSpPr>
          <p:cNvPr id="7" name="Text Placeholder 6"/>
          <p:cNvSpPr>
            <a:spLocks noGrp="1"/>
          </p:cNvSpPr>
          <p:nvPr>
            <p:ph type="body" sz="quarter" idx="3"/>
          </p:nvPr>
        </p:nvSpPr>
        <p:spPr>
          <a:xfrm>
            <a:off x="4800600" y="1535113"/>
            <a:ext cx="4191000" cy="639762"/>
          </a:xfrm>
        </p:spPr>
        <p:style>
          <a:lnRef idx="2">
            <a:schemeClr val="dk1"/>
          </a:lnRef>
          <a:fillRef idx="1">
            <a:schemeClr val="lt1"/>
          </a:fillRef>
          <a:effectRef idx="0">
            <a:schemeClr val="dk1"/>
          </a:effectRef>
          <a:fontRef idx="minor">
            <a:schemeClr val="dk1"/>
          </a:fontRef>
        </p:style>
        <p:txBody>
          <a:bodyPr/>
          <a:lstStyle/>
          <a:p>
            <a:pPr algn="ctr" rtl="1"/>
            <a:r>
              <a:rPr lang="fa-IR" dirty="0" smtClean="0">
                <a:cs typeface="B Yagut" panose="00000400000000000000" pitchFamily="2" charset="-78"/>
              </a:rPr>
              <a:t>مشخصات بسته آموزشی</a:t>
            </a:r>
          </a:p>
        </p:txBody>
      </p:sp>
      <p:sp>
        <p:nvSpPr>
          <p:cNvPr id="8" name="Content Placeholder 7"/>
          <p:cNvSpPr>
            <a:spLocks noGrp="1"/>
          </p:cNvSpPr>
          <p:nvPr>
            <p:ph sz="quarter" idx="4"/>
          </p:nvPr>
        </p:nvSpPr>
        <p:spPr>
          <a:xfrm>
            <a:off x="4800600" y="2174875"/>
            <a:ext cx="4191000" cy="3951288"/>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algn="r" rtl="1"/>
            <a:endParaRPr lang="fa-IR" sz="2000" dirty="0" smtClean="0">
              <a:cs typeface="B Yagut" panose="00000400000000000000" pitchFamily="2" charset="-78"/>
            </a:endParaRPr>
          </a:p>
          <a:p>
            <a:pPr algn="r" rtl="1"/>
            <a:r>
              <a:rPr lang="fa-IR" sz="2000" dirty="0" smtClean="0">
                <a:cs typeface="B Yagut" panose="00000400000000000000" pitchFamily="2" charset="-78"/>
              </a:rPr>
              <a:t>حیطه درس:  </a:t>
            </a:r>
            <a:r>
              <a:rPr lang="fa-IR" sz="2000" dirty="0" smtClean="0"/>
              <a:t>سلامت روانی اجتماعی </a:t>
            </a:r>
          </a:p>
          <a:p>
            <a:pPr algn="r" rtl="1"/>
            <a:r>
              <a:rPr lang="fa-IR" sz="2000" dirty="0" smtClean="0"/>
              <a:t>تاریخ آخرین </a:t>
            </a:r>
            <a:r>
              <a:rPr lang="fa-IR" sz="2000" dirty="0"/>
              <a:t>بازنگری: </a:t>
            </a:r>
            <a:r>
              <a:rPr lang="fa-IR" sz="2000" dirty="0" smtClean="0">
                <a:cs typeface="B Yagut" panose="00000400000000000000" pitchFamily="2" charset="-78"/>
              </a:rPr>
              <a:t>8 اردیبهشت 1399</a:t>
            </a:r>
          </a:p>
          <a:p>
            <a:pPr algn="r" rtl="1"/>
            <a:r>
              <a:rPr lang="fa-IR" sz="2000" dirty="0" smtClean="0">
                <a:cs typeface="B Yagut" panose="00000400000000000000" pitchFamily="2" charset="-78"/>
              </a:rPr>
              <a:t>نوبت تهیه:اول</a:t>
            </a:r>
          </a:p>
          <a:p>
            <a:r>
              <a:rPr lang="fa-IR" sz="1600" dirty="0" smtClean="0">
                <a:cs typeface="B Yagut" panose="00000400000000000000" pitchFamily="2" charset="-78"/>
              </a:rPr>
              <a:t>نام فایل</a:t>
            </a:r>
            <a:r>
              <a:rPr lang="fa-IR" sz="1800" dirty="0" smtClean="0"/>
              <a:t>  </a:t>
            </a:r>
            <a:r>
              <a:rPr lang="en-US" sz="1800" dirty="0" smtClean="0"/>
              <a:t>SR-khod-moraghebati-baray-kodakane-ghorbaniy-badraftari-edi1</a:t>
            </a:r>
          </a:p>
        </p:txBody>
      </p:sp>
      <p:pic>
        <p:nvPicPr>
          <p:cNvPr id="1026" name="Picture 2" descr="C:\Users\bigdeli\Desktop\بیگدلی\بیگدلی 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286000"/>
            <a:ext cx="1133475" cy="1384300"/>
          </a:xfrm>
          <a:prstGeom prst="rect">
            <a:avLst/>
          </a:prstGeom>
          <a:noFill/>
          <a:extLst>
            <a:ext uri="{909E8E84-426E-40DD-AFC4-6F175D3DCCD1}">
              <a14:hiddenFill xmlns:a14="http://schemas.microsoft.com/office/drawing/2010/main">
                <a:solidFill>
                  <a:srgbClr val="FFFFFF"/>
                </a:solidFill>
              </a14:hiddenFill>
            </a:ext>
          </a:extLst>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71778689"/>
      </p:ext>
    </p:extLst>
  </p:cSld>
  <p:clrMapOvr>
    <a:masterClrMapping/>
  </p:clrMapOvr>
  <mc:AlternateContent xmlns:mc="http://schemas.openxmlformats.org/markup-compatibility/2006" xmlns:p14="http://schemas.microsoft.com/office/powerpoint/2010/main">
    <mc:Choice Requires="p14">
      <p:transition spd="slow" p14:dur="2000" advTm="37805"/>
    </mc:Choice>
    <mc:Fallback xmlns="">
      <p:transition spd="slow" advTm="378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algn="ctr" rtl="1"/>
            <a:r>
              <a:rPr lang="fa-IR" sz="4000" b="1" dirty="0" smtClean="0">
                <a:cs typeface="B Yagut" panose="00000400000000000000" pitchFamily="2" charset="-78"/>
              </a:rPr>
              <a:t> اهداف آموزشی</a:t>
            </a:r>
            <a:endParaRPr lang="en-US" sz="4000" b="1" dirty="0">
              <a:cs typeface="B Yagut" panose="00000400000000000000" pitchFamily="2" charset="-78"/>
            </a:endParaRPr>
          </a:p>
        </p:txBody>
      </p:sp>
      <p:sp>
        <p:nvSpPr>
          <p:cNvPr id="8" name="Content Placeholder 7"/>
          <p:cNvSpPr>
            <a:spLocks noGrp="1"/>
          </p:cNvSpPr>
          <p:nvPr>
            <p:ph idx="1"/>
          </p:nvPr>
        </p:nvSpPr>
        <p:spPr>
          <a:xfrm>
            <a:off x="457200" y="1600200"/>
            <a:ext cx="8229600" cy="4525963"/>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lgn="r" rtl="1">
              <a:buNone/>
            </a:pPr>
            <a:r>
              <a:rPr lang="fa-IR" b="1" dirty="0" smtClean="0">
                <a:cs typeface="B Yagut" panose="00000400000000000000" pitchFamily="2" charset="-78"/>
              </a:rPr>
              <a:t>انتظار می‌رود فراگیر پس از مطالعه این </a:t>
            </a:r>
            <a:r>
              <a:rPr lang="fa-IR" b="1" smtClean="0">
                <a:cs typeface="B Yagut" panose="00000400000000000000" pitchFamily="2" charset="-78"/>
              </a:rPr>
              <a:t>درس بتواند</a:t>
            </a:r>
            <a:r>
              <a:rPr lang="fa-IR" b="1" dirty="0" smtClean="0">
                <a:cs typeface="B Yagut" panose="00000400000000000000" pitchFamily="2" charset="-78"/>
              </a:rPr>
              <a:t>:</a:t>
            </a:r>
            <a:endParaRPr lang="en-US" b="1" dirty="0" smtClean="0">
              <a:cs typeface="B Yagut" panose="00000400000000000000" pitchFamily="2" charset="-78"/>
            </a:endParaRPr>
          </a:p>
          <a:p>
            <a:pPr marL="0" indent="0">
              <a:buNone/>
            </a:pPr>
            <a:endParaRPr lang="fa-IR" dirty="0">
              <a:cs typeface="B Yagut" panose="00000400000000000000" pitchFamily="2" charset="-78"/>
            </a:endParaRPr>
          </a:p>
          <a:p>
            <a:pPr marL="0" indent="0">
              <a:buNone/>
            </a:pPr>
            <a:r>
              <a:rPr lang="fa-IR" dirty="0" smtClean="0">
                <a:cs typeface="B Yagut" panose="00000400000000000000" pitchFamily="2" charset="-78"/>
              </a:rPr>
              <a:t>1- بدرفتاری با کودکان را توضیح دهد.</a:t>
            </a:r>
          </a:p>
          <a:p>
            <a:pPr marL="0" indent="0">
              <a:buNone/>
            </a:pPr>
            <a:r>
              <a:rPr lang="fa-IR" dirty="0" smtClean="0">
                <a:cs typeface="B Yagut" panose="00000400000000000000" pitchFamily="2" charset="-78"/>
              </a:rPr>
              <a:t>2- اثرات طولانی مدت سؤاستفاده از کودکان را شرح دهد.</a:t>
            </a:r>
          </a:p>
          <a:p>
            <a:pPr marL="0" indent="0">
              <a:buNone/>
            </a:pPr>
            <a:r>
              <a:rPr lang="fa-IR" dirty="0" smtClean="0">
                <a:cs typeface="B Yagut" panose="00000400000000000000" pitchFamily="2" charset="-78"/>
              </a:rPr>
              <a:t>3- اقدامات اولیه درغلبه براثرات ناشی از سؤرفتاررا توضیح دهد.</a:t>
            </a:r>
            <a:endParaRPr lang="fa-IR" dirty="0">
              <a:cs typeface="B Yagut" panose="00000400000000000000" pitchFamily="2" charset="-78"/>
            </a:endParaRPr>
          </a:p>
          <a:p>
            <a:pPr marL="514350" indent="-514350" algn="r" rtl="1">
              <a:buFont typeface="+mj-lt"/>
              <a:buAutoNum type="arabicPeriod"/>
            </a:pPr>
            <a:endParaRPr lang="fa-IR" dirty="0" smtClean="0">
              <a:cs typeface="B Yagut" panose="00000400000000000000" pitchFamily="2" charset="-78"/>
            </a:endParaRPr>
          </a:p>
          <a:p>
            <a:pPr marL="0" indent="0" algn="r" rtl="1">
              <a:buNone/>
            </a:pPr>
            <a:endParaRPr lang="en-US" dirty="0">
              <a:cs typeface="B Yagut" panose="00000400000000000000" pitchFamily="2" charset="-78"/>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172200"/>
            <a:ext cx="609600" cy="609600"/>
          </a:xfrm>
          <a:prstGeom prst="rect">
            <a:avLst/>
          </a:prstGeom>
        </p:spPr>
      </p:pic>
    </p:spTree>
    <p:extLst>
      <p:ext uri="{BB962C8B-B14F-4D97-AF65-F5344CB8AC3E}">
        <p14:creationId xmlns:p14="http://schemas.microsoft.com/office/powerpoint/2010/main" val="2258160833"/>
      </p:ext>
    </p:extLst>
  </p:cSld>
  <p:clrMapOvr>
    <a:masterClrMapping/>
  </p:clrMapOvr>
  <mc:AlternateContent xmlns:mc="http://schemas.openxmlformats.org/markup-compatibility/2006" xmlns:p14="http://schemas.microsoft.com/office/powerpoint/2010/main">
    <mc:Choice Requires="p14">
      <p:transition spd="slow" p14:dur="2000" advTm="25580"/>
    </mc:Choice>
    <mc:Fallback xmlns="">
      <p:transition spd="slow" advTm="25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rtl="1"/>
            <a:r>
              <a:rPr lang="fa-IR" b="1" dirty="0" smtClean="0">
                <a:cs typeface="B Yagut" panose="00000400000000000000" pitchFamily="2" charset="-78"/>
              </a:rPr>
              <a:t/>
            </a:r>
            <a:br>
              <a:rPr lang="fa-IR" b="1" dirty="0" smtClean="0">
                <a:cs typeface="B Yagut" panose="00000400000000000000" pitchFamily="2" charset="-78"/>
              </a:rPr>
            </a:br>
            <a:r>
              <a:rPr lang="fa-IR" b="1" dirty="0" smtClean="0">
                <a:cs typeface="B Yagut" panose="00000400000000000000" pitchFamily="2" charset="-78"/>
              </a:rPr>
              <a:t>فهرست عناوین:</a:t>
            </a:r>
            <a:br>
              <a:rPr lang="fa-IR" b="1" dirty="0" smtClean="0">
                <a:cs typeface="B Yagut" panose="00000400000000000000" pitchFamily="2" charset="-78"/>
              </a:rPr>
            </a:br>
            <a:endParaRPr lang="en-US" b="1" dirty="0">
              <a:cs typeface="B Yagut" panose="00000400000000000000" pitchFamily="2" charset="-78"/>
            </a:endParaRPr>
          </a:p>
        </p:txBody>
      </p:sp>
      <p:sp>
        <p:nvSpPr>
          <p:cNvPr id="8" name="Content Placeholder 7"/>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algn="r" rtl="1"/>
            <a:r>
              <a:rPr lang="fa-IR" dirty="0" smtClean="0">
                <a:cs typeface="B Yagut" panose="00000400000000000000" pitchFamily="2" charset="-78"/>
              </a:rPr>
              <a:t>روشهای بدرفتاری با کودکان کدامند.</a:t>
            </a:r>
          </a:p>
          <a:p>
            <a:pPr algn="r" rtl="1"/>
            <a:r>
              <a:rPr lang="fa-IR" dirty="0" smtClean="0">
                <a:cs typeface="B Yagut" panose="00000400000000000000" pitchFamily="2" charset="-78"/>
              </a:rPr>
              <a:t>اثرات طولانی مدت سؤاستفاده از کودکان</a:t>
            </a:r>
            <a:r>
              <a:rPr lang="en-US" dirty="0" smtClean="0">
                <a:cs typeface="B Yagut" panose="00000400000000000000" pitchFamily="2" charset="-78"/>
              </a:rPr>
              <a:t> </a:t>
            </a:r>
            <a:r>
              <a:rPr lang="fa-IR" dirty="0" smtClean="0">
                <a:cs typeface="B Yagut" panose="00000400000000000000" pitchFamily="2" charset="-78"/>
              </a:rPr>
              <a:t>چیست.</a:t>
            </a:r>
          </a:p>
          <a:p>
            <a:pPr algn="r" rtl="1"/>
            <a:r>
              <a:rPr lang="fa-IR" dirty="0" smtClean="0">
                <a:cs typeface="B Yagut" panose="00000400000000000000" pitchFamily="2" charset="-78"/>
              </a:rPr>
              <a:t>اقدامات اولیه درغلبه براثرات ناشی از سؤرفتارکدامند.</a:t>
            </a:r>
          </a:p>
          <a:p>
            <a:pPr marL="0" indent="0" algn="r" rtl="1">
              <a:buNone/>
            </a:pPr>
            <a:endParaRPr lang="en-US" dirty="0">
              <a:cs typeface="B Yagut" panose="00000400000000000000" pitchFamily="2" charset="-7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3863181"/>
            <a:ext cx="2619375" cy="1743075"/>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67466977"/>
      </p:ext>
    </p:extLst>
  </p:cSld>
  <p:clrMapOvr>
    <a:masterClrMapping/>
  </p:clrMapOvr>
  <mc:AlternateContent xmlns:mc="http://schemas.openxmlformats.org/markup-compatibility/2006" xmlns:p14="http://schemas.microsoft.com/office/powerpoint/2010/main">
    <mc:Choice Requires="p14">
      <p:transition spd="slow" p14:dur="2000" advTm="17822"/>
    </mc:Choice>
    <mc:Fallback xmlns="">
      <p:transition spd="slow" advTm="178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2">
            <a:schemeClr val="dk1"/>
          </a:lnRef>
          <a:fillRef idx="1">
            <a:schemeClr val="lt1"/>
          </a:fillRef>
          <a:effectRef idx="0">
            <a:schemeClr val="dk1"/>
          </a:effectRef>
          <a:fontRef idx="minor">
            <a:schemeClr val="dk1"/>
          </a:fontRef>
        </p:style>
        <p:txBody>
          <a:bodyPr>
            <a:normAutofit fontScale="90000"/>
          </a:bodyPr>
          <a:lstStyle/>
          <a:p>
            <a:r>
              <a:rPr lang="fa-IR" dirty="0" smtClean="0">
                <a:cs typeface="B Yagut" panose="00000400000000000000" pitchFamily="2" charset="-78"/>
              </a:rPr>
              <a:t/>
            </a:r>
            <a:br>
              <a:rPr lang="fa-IR" dirty="0" smtClean="0">
                <a:cs typeface="B Yagut" panose="00000400000000000000" pitchFamily="2" charset="-78"/>
              </a:rPr>
            </a:br>
            <a:r>
              <a:rPr lang="fa-IR" dirty="0" smtClean="0">
                <a:cs typeface="B Yagut" panose="00000400000000000000" pitchFamily="2" charset="-78"/>
              </a:rPr>
              <a:t>مقدمه:</a:t>
            </a:r>
            <a:br>
              <a:rPr lang="fa-IR" dirty="0" smtClean="0">
                <a:cs typeface="B Yagut" panose="00000400000000000000" pitchFamily="2" charset="-78"/>
              </a:rPr>
            </a:br>
            <a:endParaRPr lang="en-US" dirty="0">
              <a:cs typeface="B Yagut" panose="00000400000000000000" pitchFamily="2" charset="-78"/>
            </a:endParaRPr>
          </a:p>
        </p:txBody>
      </p:sp>
      <p:sp>
        <p:nvSpPr>
          <p:cNvPr id="3" name="Content Placeholder 2"/>
          <p:cNvSpPr>
            <a:spLocks noGrp="1"/>
          </p:cNvSpPr>
          <p:nvPr>
            <p:ph idx="1"/>
          </p:nvPr>
        </p:nvSpPr>
        <p:spPr>
          <a:xfrm>
            <a:off x="457200" y="1600200"/>
            <a:ext cx="8229600" cy="4525963"/>
          </a:xfrm>
          <a:solidFill>
            <a:schemeClr val="bg1"/>
          </a:solidFill>
        </p:spPr>
        <p:style>
          <a:lnRef idx="1">
            <a:schemeClr val="dk1"/>
          </a:lnRef>
          <a:fillRef idx="2">
            <a:schemeClr val="dk1"/>
          </a:fillRef>
          <a:effectRef idx="1">
            <a:schemeClr val="dk1"/>
          </a:effectRef>
          <a:fontRef idx="minor">
            <a:schemeClr val="dk1"/>
          </a:fontRef>
        </p:style>
        <p:txBody>
          <a:bodyPr>
            <a:noAutofit/>
          </a:bodyPr>
          <a:lstStyle/>
          <a:p>
            <a:pPr>
              <a:lnSpc>
                <a:spcPct val="150000"/>
              </a:lnSpc>
            </a:pPr>
            <a:r>
              <a:rPr lang="ar-SA" dirty="0">
                <a:cs typeface="B Yagut" panose="00000400000000000000" pitchFamily="2" charset="-78"/>
              </a:rPr>
              <a:t>کود کان به طرق مختلف مورد تعرض قرار میگیر ند. </a:t>
            </a:r>
            <a:r>
              <a:rPr lang="ar-SA" dirty="0" smtClean="0">
                <a:cs typeface="B Yagut" panose="00000400000000000000" pitchFamily="2" charset="-78"/>
              </a:rPr>
              <a:t>تمامی </a:t>
            </a:r>
            <a:r>
              <a:rPr lang="ar-SA" dirty="0">
                <a:cs typeface="B Yagut" panose="00000400000000000000" pitchFamily="2" charset="-78"/>
              </a:rPr>
              <a:t>این موارد </a:t>
            </a:r>
            <a:r>
              <a:rPr lang="ar-SA" dirty="0" smtClean="0">
                <a:cs typeface="B Yagut" panose="00000400000000000000" pitchFamily="2" charset="-78"/>
              </a:rPr>
              <a:t>جدی</a:t>
            </a:r>
            <a:r>
              <a:rPr lang="fa-IR" dirty="0">
                <a:cs typeface="B Yagut" panose="00000400000000000000" pitchFamily="2" charset="-78"/>
              </a:rPr>
              <a:t> </a:t>
            </a:r>
            <a:r>
              <a:rPr lang="ar-SA" dirty="0" smtClean="0">
                <a:cs typeface="B Yagut" panose="00000400000000000000" pitchFamily="2" charset="-78"/>
              </a:rPr>
              <a:t>هستند </a:t>
            </a:r>
            <a:r>
              <a:rPr lang="ar-SA" dirty="0">
                <a:cs typeface="B Yagut" panose="00000400000000000000" pitchFamily="2" charset="-78"/>
              </a:rPr>
              <a:t>و اثرات آن ها علی </a:t>
            </a:r>
            <a:r>
              <a:rPr lang="ar-SA" dirty="0" smtClean="0">
                <a:cs typeface="B Yagut" panose="00000400000000000000" pitchFamily="2" charset="-78"/>
              </a:rPr>
              <a:t>رغم</a:t>
            </a:r>
            <a:r>
              <a:rPr lang="fa-IR" dirty="0" smtClean="0">
                <a:cs typeface="B Yagut" panose="00000400000000000000" pitchFamily="2" charset="-78"/>
              </a:rPr>
              <a:t> </a:t>
            </a:r>
            <a:r>
              <a:rPr lang="ar-SA" dirty="0" smtClean="0">
                <a:cs typeface="B Yagut" panose="00000400000000000000" pitchFamily="2" charset="-78"/>
              </a:rPr>
              <a:t>اینکه </a:t>
            </a:r>
            <a:r>
              <a:rPr lang="ar-SA" dirty="0">
                <a:cs typeface="B Yagut" panose="00000400000000000000" pitchFamily="2" charset="-78"/>
              </a:rPr>
              <a:t>ممکن ا ست کودک در آن زمان آن ها </a:t>
            </a:r>
            <a:r>
              <a:rPr lang="ar-SA" dirty="0" smtClean="0">
                <a:cs typeface="B Yagut" panose="00000400000000000000" pitchFamily="2" charset="-78"/>
              </a:rPr>
              <a:t>رابروز </a:t>
            </a:r>
            <a:r>
              <a:rPr lang="ar-SA" dirty="0">
                <a:cs typeface="B Yagut" panose="00000400000000000000" pitchFamily="2" charset="-78"/>
              </a:rPr>
              <a:t>ندهد، مهم و قابل توجه می باشد</a:t>
            </a:r>
            <a:r>
              <a:rPr lang="en-US" dirty="0">
                <a:cs typeface="B Yagut" panose="00000400000000000000" pitchFamily="2" charset="-78"/>
              </a:rPr>
              <a:t>.</a:t>
            </a:r>
            <a:br>
              <a:rPr lang="en-US" dirty="0">
                <a:cs typeface="B Yagut" panose="00000400000000000000" pitchFamily="2" charset="-78"/>
              </a:rPr>
            </a:br>
            <a:endParaRPr lang="en-US" dirty="0">
              <a:solidFill>
                <a:schemeClr val="tx1"/>
              </a:solidFill>
              <a:cs typeface="B Yagut" panose="000004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172200"/>
            <a:ext cx="609600" cy="609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4038600"/>
            <a:ext cx="2505075" cy="1819275"/>
          </a:xfrm>
          <a:prstGeom prst="rect">
            <a:avLst/>
          </a:prstGeom>
        </p:spPr>
      </p:pic>
    </p:spTree>
    <p:extLst>
      <p:ext uri="{BB962C8B-B14F-4D97-AF65-F5344CB8AC3E}">
        <p14:creationId xmlns:p14="http://schemas.microsoft.com/office/powerpoint/2010/main" val="1424449409"/>
      </p:ext>
    </p:extLst>
  </p:cSld>
  <p:clrMapOvr>
    <a:masterClrMapping/>
  </p:clrMapOvr>
  <mc:AlternateContent xmlns:mc="http://schemas.openxmlformats.org/markup-compatibility/2006" xmlns:p14="http://schemas.microsoft.com/office/powerpoint/2010/main">
    <mc:Choice Requires="p14">
      <p:transition spd="slow" p14:dur="2000" advTm="22854"/>
    </mc:Choice>
    <mc:Fallback xmlns="">
      <p:transition spd="slow" advTm="22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style>
          <a:lnRef idx="2">
            <a:schemeClr val="dk1"/>
          </a:lnRef>
          <a:fillRef idx="1">
            <a:schemeClr val="lt1"/>
          </a:fillRef>
          <a:effectRef idx="0">
            <a:schemeClr val="dk1"/>
          </a:effectRef>
          <a:fontRef idx="minor">
            <a:schemeClr val="dk1"/>
          </a:fontRef>
        </p:style>
        <p:txBody>
          <a:bodyPr>
            <a:noAutofit/>
          </a:bodyPr>
          <a:lstStyle/>
          <a:p>
            <a:r>
              <a:rPr lang="ar-SA" sz="4000" dirty="0">
                <a:cs typeface="B Yagut" panose="00000400000000000000" pitchFamily="2" charset="-78"/>
              </a:rPr>
              <a:t>روش های بدرفتاری با کودکان</a:t>
            </a:r>
            <a:endParaRPr lang="en-US" sz="4000" dirty="0">
              <a:cs typeface="B Yagut" panose="00000400000000000000" pitchFamily="2" charset="-78"/>
            </a:endParaRPr>
          </a:p>
        </p:txBody>
      </p:sp>
      <p:sp>
        <p:nvSpPr>
          <p:cNvPr id="3" name="Content Placeholder 2"/>
          <p:cNvSpPr>
            <a:spLocks noGrp="1"/>
          </p:cNvSpPr>
          <p:nvPr>
            <p:ph idx="1"/>
          </p:nvPr>
        </p:nvSpPr>
        <p:spPr>
          <a:xfrm>
            <a:off x="457200" y="1600200"/>
            <a:ext cx="8229600" cy="4525963"/>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r>
              <a:rPr lang="ar-SA" dirty="0" smtClean="0">
                <a:cs typeface="B Yagut" panose="00000400000000000000" pitchFamily="2" charset="-78"/>
              </a:rPr>
              <a:t>غفلت</a:t>
            </a:r>
            <a:endParaRPr lang="en-US" dirty="0" smtClean="0">
              <a:cs typeface="B Yagut" panose="00000400000000000000" pitchFamily="2" charset="-78"/>
            </a:endParaRPr>
          </a:p>
          <a:p>
            <a:r>
              <a:rPr lang="ar-SA" dirty="0">
                <a:cs typeface="B Yagut" panose="00000400000000000000" pitchFamily="2" charset="-78"/>
              </a:rPr>
              <a:t>کودک آزاری هیجانی یا عاطفی(کمبود </a:t>
            </a:r>
            <a:r>
              <a:rPr lang="ar-SA" dirty="0" smtClean="0">
                <a:cs typeface="B Yagut" panose="00000400000000000000" pitchFamily="2" charset="-78"/>
              </a:rPr>
              <a:t>محبت</a:t>
            </a:r>
            <a:r>
              <a:rPr lang="en-US" dirty="0" smtClean="0">
                <a:cs typeface="B Yagut" panose="00000400000000000000" pitchFamily="2" charset="-78"/>
              </a:rPr>
              <a:t>(</a:t>
            </a:r>
          </a:p>
          <a:p>
            <a:r>
              <a:rPr lang="ar-SA" dirty="0">
                <a:cs typeface="B Yagut" panose="00000400000000000000" pitchFamily="2" charset="-78"/>
              </a:rPr>
              <a:t>سوء رفتار </a:t>
            </a:r>
            <a:r>
              <a:rPr lang="ar-SA" dirty="0" smtClean="0">
                <a:cs typeface="B Yagut" panose="00000400000000000000" pitchFamily="2" charset="-78"/>
              </a:rPr>
              <a:t>جسمی</a:t>
            </a:r>
            <a:endParaRPr lang="en-US" dirty="0" smtClean="0">
              <a:cs typeface="B Yagut" panose="00000400000000000000" pitchFamily="2" charset="-78"/>
            </a:endParaRPr>
          </a:p>
          <a:p>
            <a:r>
              <a:rPr lang="ar-SA" dirty="0">
                <a:cs typeface="B Yagut" panose="00000400000000000000" pitchFamily="2" charset="-78"/>
              </a:rPr>
              <a:t>سوء ا ستفاده </a:t>
            </a:r>
            <a:r>
              <a:rPr lang="ar-SA" dirty="0" smtClean="0">
                <a:cs typeface="B Yagut" panose="00000400000000000000" pitchFamily="2" charset="-78"/>
              </a:rPr>
              <a:t>جنسی</a:t>
            </a:r>
            <a:endParaRPr lang="en-US" dirty="0">
              <a:cs typeface="B Yagut" panose="00000400000000000000"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3505200"/>
            <a:ext cx="2562225" cy="1781175"/>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1617163"/>
      </p:ext>
    </p:extLst>
  </p:cSld>
  <p:clrMapOvr>
    <a:masterClrMapping/>
  </p:clrMapOvr>
  <mc:AlternateContent xmlns:mc="http://schemas.openxmlformats.org/markup-compatibility/2006" xmlns:p14="http://schemas.microsoft.com/office/powerpoint/2010/main">
    <mc:Choice Requires="p14">
      <p:transition spd="slow" p14:dur="2000" advTm="115243"/>
    </mc:Choice>
    <mc:Fallback xmlns="">
      <p:transition spd="slow" advTm="1152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style>
          <a:lnRef idx="2">
            <a:schemeClr val="dk1"/>
          </a:lnRef>
          <a:fillRef idx="1">
            <a:schemeClr val="lt1"/>
          </a:fillRef>
          <a:effectRef idx="0">
            <a:schemeClr val="dk1"/>
          </a:effectRef>
          <a:fontRef idx="minor">
            <a:schemeClr val="dk1"/>
          </a:fontRef>
        </p:style>
        <p:txBody>
          <a:bodyPr>
            <a:normAutofit fontScale="90000"/>
          </a:bodyPr>
          <a:lstStyle/>
          <a:p>
            <a:r>
              <a:rPr lang="ar-SA" b="1" dirty="0">
                <a:cs typeface="B Yagut" panose="00000400000000000000" pitchFamily="2" charset="-78"/>
              </a:rPr>
              <a:t>اثرات طولانی مدت سوء استفاده از کودکان چیست؟</a:t>
            </a:r>
            <a:endParaRPr lang="en-US" dirty="0">
              <a:cs typeface="B Yagut" panose="00000400000000000000" pitchFamily="2" charset="-78"/>
            </a:endParaRPr>
          </a:p>
        </p:txBody>
      </p:sp>
      <p:sp>
        <p:nvSpPr>
          <p:cNvPr id="3" name="Content Placeholder 2"/>
          <p:cNvSpPr>
            <a:spLocks noGrp="1"/>
          </p:cNvSpPr>
          <p:nvPr>
            <p:ph sz="half" idx="1"/>
          </p:nvPr>
        </p:nvSpPr>
        <p:spPr>
          <a:xfrm>
            <a:off x="457200" y="1752600"/>
            <a:ext cx="8229600" cy="4419600"/>
          </a:xfrm>
          <a:solidFill>
            <a:schemeClr val="bg1"/>
          </a:solidFill>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fa-IR" sz="3200" b="1" dirty="0" smtClean="0">
                <a:cs typeface="B Yagut" panose="00000400000000000000" pitchFamily="2" charset="-78"/>
              </a:rPr>
              <a:t>1- </a:t>
            </a:r>
            <a:r>
              <a:rPr lang="ar-SA" sz="3200" dirty="0" smtClean="0">
                <a:cs typeface="B Yagut" panose="00000400000000000000" pitchFamily="2" charset="-78"/>
              </a:rPr>
              <a:t>مشکل </a:t>
            </a:r>
            <a:r>
              <a:rPr lang="ar-SA" sz="3200" dirty="0">
                <a:cs typeface="B Yagut" panose="00000400000000000000" pitchFamily="2" charset="-78"/>
              </a:rPr>
              <a:t>در برقراری </a:t>
            </a:r>
            <a:r>
              <a:rPr lang="ar-SA" sz="3200" dirty="0" smtClean="0">
                <a:cs typeface="B Yagut" panose="00000400000000000000" pitchFamily="2" charset="-78"/>
              </a:rPr>
              <a:t>ارتباط</a:t>
            </a:r>
            <a:endParaRPr lang="en-US" sz="3200" dirty="0" smtClean="0">
              <a:cs typeface="B Yagut" panose="00000400000000000000" pitchFamily="2" charset="-78"/>
            </a:endParaRPr>
          </a:p>
          <a:p>
            <a:pPr marL="0" indent="0">
              <a:buNone/>
            </a:pPr>
            <a:r>
              <a:rPr lang="fa-IR" sz="3200" dirty="0" smtClean="0">
                <a:cs typeface="B Yagut" panose="00000400000000000000" pitchFamily="2" charset="-78"/>
              </a:rPr>
              <a:t>2- </a:t>
            </a:r>
            <a:r>
              <a:rPr lang="ar-SA" sz="3200" dirty="0" smtClean="0">
                <a:cs typeface="B Yagut" panose="00000400000000000000" pitchFamily="2" charset="-78"/>
              </a:rPr>
              <a:t>اختلال </a:t>
            </a:r>
            <a:r>
              <a:rPr lang="ar-SA" sz="3200" dirty="0">
                <a:cs typeface="B Yagut" panose="00000400000000000000" pitchFamily="2" charset="-78"/>
              </a:rPr>
              <a:t>در احترام به </a:t>
            </a:r>
            <a:r>
              <a:rPr lang="ar-SA" sz="3200" dirty="0" smtClean="0">
                <a:cs typeface="B Yagut" panose="00000400000000000000" pitchFamily="2" charset="-78"/>
              </a:rPr>
              <a:t>نفس</a:t>
            </a:r>
            <a:endParaRPr lang="en-US" sz="3200" dirty="0" smtClean="0">
              <a:cs typeface="B Yagut" panose="00000400000000000000" pitchFamily="2" charset="-78"/>
            </a:endParaRPr>
          </a:p>
          <a:p>
            <a:pPr marL="0" indent="0">
              <a:buNone/>
            </a:pPr>
            <a:r>
              <a:rPr lang="fa-IR" sz="3200" dirty="0" smtClean="0">
                <a:cs typeface="B Yagut" panose="00000400000000000000" pitchFamily="2" charset="-78"/>
              </a:rPr>
              <a:t>3- </a:t>
            </a:r>
            <a:r>
              <a:rPr lang="ar-SA" sz="3200" dirty="0" smtClean="0">
                <a:cs typeface="B Yagut" panose="00000400000000000000" pitchFamily="2" charset="-78"/>
              </a:rPr>
              <a:t>مشکل </a:t>
            </a:r>
            <a:r>
              <a:rPr lang="ar-SA" sz="3200" dirty="0">
                <a:cs typeface="B Yagut" panose="00000400000000000000" pitchFamily="2" charset="-78"/>
              </a:rPr>
              <a:t>در </a:t>
            </a:r>
            <a:r>
              <a:rPr lang="ar-SA" sz="3200" dirty="0" smtClean="0">
                <a:cs typeface="B Yagut" panose="00000400000000000000" pitchFamily="2" charset="-78"/>
              </a:rPr>
              <a:t>عواطف</a:t>
            </a:r>
            <a:endParaRPr lang="en-US" sz="3200" dirty="0" smtClean="0">
              <a:cs typeface="B Yagut" panose="00000400000000000000" pitchFamily="2" charset="-78"/>
            </a:endParaRPr>
          </a:p>
          <a:p>
            <a:pPr marL="0" indent="0">
              <a:buNone/>
            </a:pPr>
            <a:r>
              <a:rPr lang="fa-IR" sz="3200" dirty="0" smtClean="0">
                <a:cs typeface="B Yagut" panose="00000400000000000000" pitchFamily="2" charset="-78"/>
              </a:rPr>
              <a:t>4- </a:t>
            </a:r>
            <a:r>
              <a:rPr lang="ar-SA" sz="3200" dirty="0" smtClean="0">
                <a:cs typeface="B Yagut" panose="00000400000000000000" pitchFamily="2" charset="-78"/>
              </a:rPr>
              <a:t>اختلال </a:t>
            </a:r>
            <a:r>
              <a:rPr lang="ar-SA" sz="3200" dirty="0">
                <a:cs typeface="B Yagut" panose="00000400000000000000" pitchFamily="2" charset="-78"/>
              </a:rPr>
              <a:t>در </a:t>
            </a:r>
            <a:r>
              <a:rPr lang="ar-SA" sz="3200" dirty="0" smtClean="0">
                <a:cs typeface="B Yagut" panose="00000400000000000000" pitchFamily="2" charset="-78"/>
              </a:rPr>
              <a:t>تغذیه</a:t>
            </a:r>
            <a:endParaRPr lang="en-US" sz="3200" dirty="0" smtClean="0">
              <a:cs typeface="B Yagut" panose="00000400000000000000" pitchFamily="2" charset="-78"/>
            </a:endParaRPr>
          </a:p>
          <a:p>
            <a:pPr marL="0" indent="0">
              <a:buNone/>
            </a:pPr>
            <a:r>
              <a:rPr lang="fa-IR" sz="3200" dirty="0" smtClean="0">
                <a:cs typeface="B Yagut" panose="00000400000000000000" pitchFamily="2" charset="-78"/>
              </a:rPr>
              <a:t>5- </a:t>
            </a:r>
            <a:r>
              <a:rPr lang="ar-SA" sz="3200" dirty="0" smtClean="0">
                <a:cs typeface="B Yagut" panose="00000400000000000000" pitchFamily="2" charset="-78"/>
              </a:rPr>
              <a:t>مرور </a:t>
            </a:r>
            <a:r>
              <a:rPr lang="ar-SA" sz="3200" dirty="0">
                <a:cs typeface="B Yagut" panose="00000400000000000000" pitchFamily="2" charset="-78"/>
              </a:rPr>
              <a:t>خاطرات گذشته (فلاش بک) و کابوس های </a:t>
            </a:r>
            <a:r>
              <a:rPr lang="ar-SA" sz="3200" dirty="0" smtClean="0">
                <a:cs typeface="B Yagut" panose="00000400000000000000" pitchFamily="2" charset="-78"/>
              </a:rPr>
              <a:t>شبانه</a:t>
            </a:r>
            <a:endParaRPr lang="en-US" sz="3200" dirty="0" smtClean="0">
              <a:cs typeface="B Yagut" panose="00000400000000000000" pitchFamily="2" charset="-78"/>
            </a:endParaRPr>
          </a:p>
          <a:p>
            <a:pPr marL="0" indent="0">
              <a:buNone/>
            </a:pPr>
            <a:r>
              <a:rPr lang="fa-IR" sz="3200" dirty="0" smtClean="0">
                <a:cs typeface="B Yagut" panose="00000400000000000000" pitchFamily="2" charset="-78"/>
              </a:rPr>
              <a:t>6- </a:t>
            </a:r>
            <a:r>
              <a:rPr lang="ar-SA" sz="3200" dirty="0" smtClean="0">
                <a:cs typeface="B Yagut" panose="00000400000000000000" pitchFamily="2" charset="-78"/>
              </a:rPr>
              <a:t>کاهش </a:t>
            </a:r>
            <a:r>
              <a:rPr lang="ar-SA" sz="3200" dirty="0">
                <a:cs typeface="B Yagut" panose="00000400000000000000" pitchFamily="2" charset="-78"/>
              </a:rPr>
              <a:t>پیشرفت در امور </a:t>
            </a:r>
            <a:r>
              <a:rPr lang="ar-SA" sz="3200" dirty="0" smtClean="0">
                <a:cs typeface="B Yagut" panose="00000400000000000000" pitchFamily="2" charset="-78"/>
              </a:rPr>
              <a:t>زندگی</a:t>
            </a:r>
            <a:endParaRPr lang="en-US" sz="3200" dirty="0" smtClean="0">
              <a:cs typeface="B Yagut" panose="00000400000000000000" pitchFamily="2" charset="-78"/>
            </a:endParaRPr>
          </a:p>
          <a:p>
            <a:pPr marL="0" indent="0">
              <a:buNone/>
            </a:pPr>
            <a:r>
              <a:rPr lang="fa-IR" sz="3200" dirty="0" smtClean="0">
                <a:cs typeface="B Yagut" panose="00000400000000000000" pitchFamily="2" charset="-78"/>
              </a:rPr>
              <a:t>7- </a:t>
            </a:r>
            <a:r>
              <a:rPr lang="ar-SA" sz="3200" dirty="0" smtClean="0">
                <a:cs typeface="B Yagut" panose="00000400000000000000" pitchFamily="2" charset="-78"/>
              </a:rPr>
              <a:t>خودآزاری</a:t>
            </a:r>
            <a:endParaRPr lang="en-US" sz="3200" dirty="0">
              <a:cs typeface="B Yagut" panose="00000400000000000000" pitchFamily="2" charset="-78"/>
            </a:endParaRPr>
          </a:p>
        </p:txBody>
      </p:sp>
      <p:sp>
        <p:nvSpPr>
          <p:cNvPr id="4" name="Content Placeholder 3"/>
          <p:cNvSpPr>
            <a:spLocks noGrp="1"/>
          </p:cNvSpPr>
          <p:nvPr>
            <p:ph sz="half" idx="2"/>
          </p:nvPr>
        </p:nvSpPr>
        <p:spPr>
          <a:xfrm>
            <a:off x="10210800" y="1676400"/>
            <a:ext cx="152400" cy="4572000"/>
          </a:xfrm>
        </p:spPr>
        <p:txBody>
          <a:bodyPr vert="horz" lIns="91440" tIns="45720" rIns="91440" bIns="45720" rtlCol="0">
            <a:normAutofit/>
          </a:bodyPr>
          <a:lstStyle/>
          <a:p>
            <a:pPr marL="0" indent="0">
              <a:buNone/>
            </a:pPr>
            <a:r>
              <a:rPr lang="en-US" dirty="0" smtClean="0"/>
              <a:t/>
            </a:r>
            <a:br>
              <a:rPr lang="en-US" dirty="0" smtClean="0"/>
            </a:br>
            <a:endParaRPr lang="fa-IR" dirty="0" smtClean="0">
              <a:cs typeface="B Yagut" panose="00000400000000000000" pitchFamily="2" charset="-78"/>
            </a:endParaRPr>
          </a:p>
          <a:p>
            <a:pPr marL="0" indent="0" algn="r" rtl="1">
              <a:buNone/>
            </a:pPr>
            <a:endParaRPr lang="en-US" dirty="0">
              <a:cs typeface="B Yagut" panose="00000400000000000000" pitchFamily="2" charset="-78"/>
            </a:endParaRP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 y="1737361"/>
            <a:ext cx="1752600" cy="2225040"/>
          </a:xfrm>
          <a:prstGeom prst="rect">
            <a:avLst/>
          </a:prstGeom>
        </p:spPr>
      </p:pic>
    </p:spTree>
    <p:extLst>
      <p:ext uri="{BB962C8B-B14F-4D97-AF65-F5344CB8AC3E}">
        <p14:creationId xmlns:p14="http://schemas.microsoft.com/office/powerpoint/2010/main" val="151617163"/>
      </p:ext>
    </p:extLst>
  </p:cSld>
  <p:clrMapOvr>
    <a:masterClrMapping/>
  </p:clrMapOvr>
  <mc:AlternateContent xmlns:mc="http://schemas.openxmlformats.org/markup-compatibility/2006" xmlns:p14="http://schemas.microsoft.com/office/powerpoint/2010/main">
    <mc:Choice Requires="p14">
      <p:transition spd="slow" p14:dur="2000" advTm="138320"/>
    </mc:Choice>
    <mc:Fallback xmlns="">
      <p:transition spd="slow" advTm="1383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style>
          <a:lnRef idx="2">
            <a:schemeClr val="dk1"/>
          </a:lnRef>
          <a:fillRef idx="1">
            <a:schemeClr val="lt1"/>
          </a:fillRef>
          <a:effectRef idx="0">
            <a:schemeClr val="dk1"/>
          </a:effectRef>
          <a:fontRef idx="minor">
            <a:schemeClr val="dk1"/>
          </a:fontRef>
        </p:style>
        <p:txBody>
          <a:bodyPr>
            <a:noAutofit/>
          </a:bodyPr>
          <a:lstStyle/>
          <a:p>
            <a:r>
              <a:rPr lang="ar-SA" sz="4000" dirty="0">
                <a:cs typeface="B Yagut" panose="00000400000000000000" pitchFamily="2" charset="-78"/>
              </a:rPr>
              <a:t>اقدامات اولیه در غلبه بر اثرات ناشی از سوء رفتار</a:t>
            </a:r>
            <a:endParaRPr lang="fa-IR" sz="4000" dirty="0">
              <a:cs typeface="B Yagut" panose="00000400000000000000" pitchFamily="2" charset="-78"/>
            </a:endParaRPr>
          </a:p>
        </p:txBody>
      </p:sp>
      <p:sp>
        <p:nvSpPr>
          <p:cNvPr id="3" name="Content Placeholder 2"/>
          <p:cNvSpPr>
            <a:spLocks noGrp="1"/>
          </p:cNvSpPr>
          <p:nvPr>
            <p:ph idx="1"/>
          </p:nvPr>
        </p:nvSpPr>
        <p:spPr>
          <a:xfrm>
            <a:off x="457200" y="1600200"/>
            <a:ext cx="8229600" cy="4525963"/>
          </a:xfrm>
          <a:solidFill>
            <a:schemeClr val="bg1"/>
          </a:solidFill>
        </p:spPr>
        <p:style>
          <a:lnRef idx="1">
            <a:schemeClr val="dk1"/>
          </a:lnRef>
          <a:fillRef idx="2">
            <a:schemeClr val="dk1"/>
          </a:fillRef>
          <a:effectRef idx="1">
            <a:schemeClr val="dk1"/>
          </a:effectRef>
          <a:fontRef idx="minor">
            <a:schemeClr val="dk1"/>
          </a:fontRef>
        </p:style>
        <p:txBody>
          <a:bodyPr>
            <a:noAutofit/>
          </a:bodyPr>
          <a:lstStyle/>
          <a:p>
            <a:pPr marL="0" indent="0" algn="just">
              <a:buNone/>
            </a:pPr>
            <a:r>
              <a:rPr lang="fa-IR" sz="2800" dirty="0" smtClean="0">
                <a:cs typeface="B Yagut" panose="00000400000000000000" pitchFamily="2" charset="-78"/>
              </a:rPr>
              <a:t>1- </a:t>
            </a:r>
            <a:r>
              <a:rPr lang="ar-SA" sz="2800" b="1" dirty="0">
                <a:cs typeface="B Yagut" panose="00000400000000000000" pitchFamily="2" charset="-78"/>
              </a:rPr>
              <a:t>بکوشید در امنیت </a:t>
            </a:r>
            <a:r>
              <a:rPr lang="ar-SA" sz="2800" b="1" dirty="0" smtClean="0">
                <a:cs typeface="B Yagut" panose="00000400000000000000" pitchFamily="2" charset="-78"/>
              </a:rPr>
              <a:t>باشید</a:t>
            </a:r>
            <a:r>
              <a:rPr lang="fa-IR" sz="2800" b="1" dirty="0" smtClean="0">
                <a:cs typeface="B Yagut" panose="00000400000000000000" pitchFamily="2" charset="-78"/>
              </a:rPr>
              <a:t>.</a:t>
            </a:r>
          </a:p>
          <a:p>
            <a:pPr marL="0" indent="0" algn="just">
              <a:buNone/>
            </a:pPr>
            <a:r>
              <a:rPr lang="fa-IR" sz="2800" b="1" dirty="0" smtClean="0">
                <a:cs typeface="B Yagut" panose="00000400000000000000" pitchFamily="2" charset="-78"/>
              </a:rPr>
              <a:t>2- </a:t>
            </a:r>
            <a:r>
              <a:rPr lang="ar-SA" sz="2800" b="1" dirty="0">
                <a:cs typeface="B Yagut" panose="00000400000000000000" pitchFamily="2" charset="-78"/>
              </a:rPr>
              <a:t>رابطه های خود را مدیریت کنید</a:t>
            </a:r>
            <a:r>
              <a:rPr lang="en-US" sz="2800" b="1" dirty="0" smtClean="0">
                <a:cs typeface="B Yagut" panose="00000400000000000000" pitchFamily="2" charset="-78"/>
              </a:rPr>
              <a:t>.</a:t>
            </a:r>
            <a:endParaRPr lang="fa-IR" sz="2800" b="1" dirty="0" smtClean="0">
              <a:cs typeface="B Yagut" panose="00000400000000000000" pitchFamily="2" charset="-78"/>
            </a:endParaRPr>
          </a:p>
          <a:p>
            <a:pPr marL="0" indent="0" algn="just">
              <a:buNone/>
            </a:pPr>
            <a:r>
              <a:rPr lang="fa-IR" sz="2800" b="1" dirty="0" smtClean="0">
                <a:cs typeface="B Yagut" panose="00000400000000000000" pitchFamily="2" charset="-78"/>
              </a:rPr>
              <a:t>3- </a:t>
            </a:r>
            <a:r>
              <a:rPr lang="ar-SA" sz="2800" b="1" dirty="0">
                <a:cs typeface="B Yagut" panose="00000400000000000000" pitchFamily="2" charset="-78"/>
              </a:rPr>
              <a:t>فلاش بک و کابوس های شبانه را درمان </a:t>
            </a:r>
            <a:r>
              <a:rPr lang="ar-SA" sz="2800" b="1" dirty="0" smtClean="0">
                <a:cs typeface="B Yagut" panose="00000400000000000000" pitchFamily="2" charset="-78"/>
              </a:rPr>
              <a:t>کنید</a:t>
            </a:r>
            <a:r>
              <a:rPr lang="fa-IR" sz="2800" b="1" dirty="0" smtClean="0">
                <a:cs typeface="B Yagut" panose="00000400000000000000" pitchFamily="2" charset="-78"/>
              </a:rPr>
              <a:t>.</a:t>
            </a:r>
          </a:p>
          <a:p>
            <a:pPr marL="0" indent="0" algn="just">
              <a:buNone/>
            </a:pPr>
            <a:r>
              <a:rPr lang="fa-IR" sz="2800" b="1" dirty="0" smtClean="0">
                <a:cs typeface="B Yagut" panose="00000400000000000000" pitchFamily="2" charset="-78"/>
              </a:rPr>
              <a:t>4- </a:t>
            </a:r>
            <a:r>
              <a:rPr lang="ar-SA" sz="2800" b="1" dirty="0">
                <a:cs typeface="B Yagut" panose="00000400000000000000" pitchFamily="2" charset="-78"/>
              </a:rPr>
              <a:t>سعی کنید به ابعاد مثبت زندگیتان بیشتر </a:t>
            </a:r>
            <a:r>
              <a:rPr lang="ar-SA" sz="2800" b="1" dirty="0" smtClean="0">
                <a:cs typeface="B Yagut" panose="00000400000000000000" pitchFamily="2" charset="-78"/>
              </a:rPr>
              <a:t>بپردازید</a:t>
            </a:r>
            <a:r>
              <a:rPr lang="fa-IR" sz="2800" b="1" dirty="0" smtClean="0">
                <a:cs typeface="B Yagut" panose="00000400000000000000" pitchFamily="2" charset="-78"/>
              </a:rPr>
              <a:t>.</a:t>
            </a:r>
            <a:endParaRPr lang="fa-IR" sz="2800" dirty="0">
              <a:cs typeface="B Yagut" panose="000004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250" y="4015582"/>
            <a:ext cx="2857500" cy="1600200"/>
          </a:xfrm>
          <a:prstGeom prst="rect">
            <a:avLst/>
          </a:prstGeom>
        </p:spPr>
      </p:pic>
    </p:spTree>
    <p:extLst>
      <p:ext uri="{BB962C8B-B14F-4D97-AF65-F5344CB8AC3E}">
        <p14:creationId xmlns:p14="http://schemas.microsoft.com/office/powerpoint/2010/main" val="3671391888"/>
      </p:ext>
    </p:extLst>
  </p:cSld>
  <p:clrMapOvr>
    <a:masterClrMapping/>
  </p:clrMapOvr>
  <mc:AlternateContent xmlns:mc="http://schemas.openxmlformats.org/markup-compatibility/2006" xmlns:p14="http://schemas.microsoft.com/office/powerpoint/2010/main">
    <mc:Choice Requires="p14">
      <p:transition spd="slow" p14:dur="2000" advTm="38872"/>
    </mc:Choice>
    <mc:Fallback xmlns="">
      <p:transition spd="slow" advTm="388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1143000"/>
          </a:xfrm>
        </p:spPr>
        <p:style>
          <a:lnRef idx="2">
            <a:schemeClr val="dk1"/>
          </a:lnRef>
          <a:fillRef idx="1">
            <a:schemeClr val="lt1"/>
          </a:fillRef>
          <a:effectRef idx="0">
            <a:schemeClr val="dk1"/>
          </a:effectRef>
          <a:fontRef idx="minor">
            <a:schemeClr val="dk1"/>
          </a:fontRef>
        </p:style>
        <p:txBody>
          <a:bodyPr>
            <a:normAutofit/>
          </a:bodyPr>
          <a:lstStyle/>
          <a:p>
            <a:pPr rtl="1"/>
            <a:r>
              <a:rPr lang="fa-IR" sz="4000" b="1" dirty="0" smtClean="0">
                <a:cs typeface="B Yagut" panose="00000400000000000000" pitchFamily="2" charset="-78"/>
              </a:rPr>
              <a:t>خلاصه مطالب و نتیجه گیری</a:t>
            </a:r>
            <a:endParaRPr lang="en-US" sz="4000" b="1" dirty="0">
              <a:cs typeface="B Yagut" panose="00000400000000000000" pitchFamily="2" charset="-78"/>
            </a:endParaRPr>
          </a:p>
        </p:txBody>
      </p:sp>
      <p:sp>
        <p:nvSpPr>
          <p:cNvPr id="8" name="Content Placeholder 7"/>
          <p:cNvSpPr>
            <a:spLocks noGrp="1"/>
          </p:cNvSpPr>
          <p:nvPr>
            <p:ph idx="1"/>
          </p:nvPr>
        </p:nvSpPr>
        <p:spPr>
          <a:solidFill>
            <a:schemeClr val="bg1"/>
          </a:solidFill>
        </p:spPr>
        <p:style>
          <a:lnRef idx="1">
            <a:schemeClr val="dk1"/>
          </a:lnRef>
          <a:fillRef idx="2">
            <a:schemeClr val="dk1"/>
          </a:fillRef>
          <a:effectRef idx="1">
            <a:schemeClr val="dk1"/>
          </a:effectRef>
          <a:fontRef idx="minor">
            <a:schemeClr val="dk1"/>
          </a:fontRef>
        </p:style>
        <p:txBody>
          <a:bodyPr>
            <a:normAutofit fontScale="85000" lnSpcReduction="10000"/>
          </a:bodyPr>
          <a:lstStyle/>
          <a:p>
            <a:pPr marL="0" indent="0">
              <a:lnSpc>
                <a:spcPct val="150000"/>
              </a:lnSpc>
              <a:buNone/>
            </a:pPr>
            <a:r>
              <a:rPr lang="fa-IR" sz="2800" dirty="0" smtClean="0">
                <a:cs typeface="B Yagut" panose="00000400000000000000" pitchFamily="2" charset="-78"/>
              </a:rPr>
              <a:t>گفتیم که منظور از بدرفتاری مورد تعرض قرارگرفتن کودکان به طرق مختلف است .این زمانی است که کودک مورد غفلت ،عدم دریافت محبت ،ضرب وشتم وسؤاستفاده جنسی قرارمی گیرد ،که اثراتی طولانی مدت برروی کودک می گذارد. مانند:مشکل برقراری ارتباط ،اختلال دراحترام به نفس ،مشکل درعواطف وغیره....</a:t>
            </a:r>
          </a:p>
          <a:p>
            <a:pPr marL="0" indent="0">
              <a:lnSpc>
                <a:spcPct val="150000"/>
              </a:lnSpc>
              <a:buNone/>
            </a:pPr>
            <a:r>
              <a:rPr lang="fa-IR" sz="2800" b="1" dirty="0" smtClean="0">
                <a:cs typeface="B Yagut" panose="00000400000000000000" pitchFamily="2" charset="-78"/>
              </a:rPr>
              <a:t>نتیجه</a:t>
            </a:r>
            <a:r>
              <a:rPr lang="fa-IR" sz="2800" dirty="0" smtClean="0">
                <a:cs typeface="B Yagut" panose="00000400000000000000" pitchFamily="2" charset="-78"/>
              </a:rPr>
              <a:t> : بدرفتاری دردوران کودکی منجر به مشکلاتی در بزرگسالی می شود که در زندگی افراد اختلالات شدیدی ایجاد می کند.پس نتیجه می گیریم بسیاری از مشکلات در بزرگسالی ریشه در دوران کودکی فرد دارد.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67466977"/>
      </p:ext>
    </p:extLst>
  </p:cSld>
  <p:clrMapOvr>
    <a:masterClrMapping/>
  </p:clrMapOvr>
  <mc:AlternateContent xmlns:mc="http://schemas.openxmlformats.org/markup-compatibility/2006" xmlns:p14="http://schemas.microsoft.com/office/powerpoint/2010/main">
    <mc:Choice Requires="p14">
      <p:transition spd="slow" p14:dur="2000" advTm="55850"/>
    </mc:Choice>
    <mc:Fallback xmlns="">
      <p:transition spd="slow" advTm="55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x062f__x0627__x0646__x0634__x06af__x0627__x0647_ xmlns="12fdc5dc-769e-4543-b10d-fbea3dac4417">اهواز</_x062f__x0627__x0646__x0634__x06af__x0627__x0647_>
    <_x0646__x0648__x0639__x0020__x062d__x06cc__x0637__x0647_ xmlns="12fdc5dc-769e-4543-b10d-fbea3dac4417">سلامت روان</_x0646__x0648__x0639__x0020__x062d__x06cc__x0637__x0647_>
    <_x0646__x0648__x0639__x0020__x0641__x0627__x06cc__x0644_ xmlns="12fdc5dc-769e-4543-b10d-fbea3dac4417">پاورپوینت</_x0646__x0648__x0639__x0020__x0641__x0627__x06cc__x0644_>
    <_dlc_DocId xmlns="1047730d-92e1-4018-9084-d932fd3a7f58">5NN7CDR5NKU2-831-1272</_dlc_DocId>
    <_dlc_DocIdUrl xmlns="1047730d-92e1-4018-9084-d932fd3a7f58">
      <Url>http://www.health.gov.ir/hnd/_layouts/DocIdRedir.aspx?ID=5NN7CDR5NKU2-831-1272</Url>
      <Description>5NN7CDR5NKU2-831-1272</Description>
    </_dlc_DocIdUrl>
  </documentManagement>
</p:properties>
</file>

<file path=customXml/itemProps1.xml><?xml version="1.0" encoding="utf-8"?>
<ds:datastoreItem xmlns:ds="http://schemas.openxmlformats.org/officeDocument/2006/customXml" ds:itemID="{EF04E0F7-05FA-4B86-B69D-11097E7E02DC}"/>
</file>

<file path=customXml/itemProps2.xml><?xml version="1.0" encoding="utf-8"?>
<ds:datastoreItem xmlns:ds="http://schemas.openxmlformats.org/officeDocument/2006/customXml" ds:itemID="{3C3B8B4E-F7D2-4CB4-A105-9501DFA2F6A1}"/>
</file>

<file path=customXml/itemProps3.xml><?xml version="1.0" encoding="utf-8"?>
<ds:datastoreItem xmlns:ds="http://schemas.openxmlformats.org/officeDocument/2006/customXml" ds:itemID="{395C518C-3392-4B6F-B87F-28CF77CAC6A2}"/>
</file>

<file path=customXml/itemProps4.xml><?xml version="1.0" encoding="utf-8"?>
<ds:datastoreItem xmlns:ds="http://schemas.openxmlformats.org/officeDocument/2006/customXml" ds:itemID="{8EFAF481-CE3F-4D35-93B0-2B3D741A7F90}"/>
</file>

<file path=docProps/app.xml><?xml version="1.0" encoding="utf-8"?>
<Properties xmlns="http://schemas.openxmlformats.org/officeDocument/2006/extended-properties" xmlns:vt="http://schemas.openxmlformats.org/officeDocument/2006/docPropsVTypes">
  <Template/>
  <TotalTime>1256</TotalTime>
  <Words>511</Words>
  <Application>Microsoft Office PowerPoint</Application>
  <PresentationFormat>On-screen Show (4:3)</PresentationFormat>
  <Paragraphs>65</Paragraphs>
  <Slides>12</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 Yagut</vt:lpstr>
      <vt:lpstr>Calibri</vt:lpstr>
      <vt:lpstr>Times New Roman</vt:lpstr>
      <vt:lpstr>Office Theme</vt:lpstr>
      <vt:lpstr>PowerPoint Presentation</vt:lpstr>
      <vt:lpstr> </vt:lpstr>
      <vt:lpstr> اهداف آموزشی</vt:lpstr>
      <vt:lpstr> فهرست عناوین: </vt:lpstr>
      <vt:lpstr> مقدمه: </vt:lpstr>
      <vt:lpstr>روش های بدرفتاری با کودکان</vt:lpstr>
      <vt:lpstr>اثرات طولانی مدت سوء استفاده از کودکان چیست؟</vt:lpstr>
      <vt:lpstr>اقدامات اولیه در غلبه بر اثرات ناشی از سوء رفتار</vt:lpstr>
      <vt:lpstr>خلاصه مطالب و نتیجه گیری</vt:lpstr>
      <vt:lpstr>پرسش و تمرین</vt:lpstr>
      <vt:lpstr>فهرست منابع</vt:lpstr>
      <vt:lpstr> لطفاً نظرات و پیشنهادات خود پیرامون این بسته آموزشی را به آدرس زیر ارسال کنید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Fariba Edani</cp:lastModifiedBy>
  <cp:revision>127</cp:revision>
  <dcterms:created xsi:type="dcterms:W3CDTF">2020-04-21T16:07:12Z</dcterms:created>
  <dcterms:modified xsi:type="dcterms:W3CDTF">2020-09-30T11:20:20Z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0x01010038EE485FB9274448B5E5B0FF0ECB3346</vt:lpwstr>
  </property>
  <property fmtid="{D5CDD505-2E9C-101B-9397-08002B2CF9AE}" pid="3" name="_dlc_DocIdItemGuid">
    <vt:lpwstr>47f72074-09bb-4d7b-bf81-987b9dda580d</vt:lpwstr>
  </property>
</Properties>
</file>